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0"/>
  </p:notesMasterIdLst>
  <p:sldIdLst>
    <p:sldId id="256" r:id="rId2"/>
    <p:sldId id="257" r:id="rId3"/>
    <p:sldId id="259" r:id="rId4"/>
    <p:sldId id="264" r:id="rId5"/>
    <p:sldId id="266" r:id="rId6"/>
    <p:sldId id="267" r:id="rId7"/>
    <p:sldId id="279" r:id="rId8"/>
    <p:sldId id="269" r:id="rId9"/>
    <p:sldId id="276" r:id="rId10"/>
    <p:sldId id="277" r:id="rId11"/>
    <p:sldId id="268" r:id="rId12"/>
    <p:sldId id="278" r:id="rId13"/>
    <p:sldId id="270" r:id="rId14"/>
    <p:sldId id="272" r:id="rId15"/>
    <p:sldId id="274" r:id="rId16"/>
    <p:sldId id="275" r:id="rId17"/>
    <p:sldId id="261" r:id="rId18"/>
    <p:sldId id="28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299A381-2D90-4C2A-9C5E-A817DE344295}">
          <p14:sldIdLst>
            <p14:sldId id="256"/>
            <p14:sldId id="257"/>
          </p14:sldIdLst>
        </p14:section>
        <p14:section name="Basic knowledge of piano" id="{32DA25CD-D199-4526-A4E7-FD3ABD55C368}">
          <p14:sldIdLst>
            <p14:sldId id="259"/>
          </p14:sldIdLst>
        </p14:section>
        <p14:section name="Approaches" id="{608E863A-0825-4665-8248-CA9297339361}">
          <p14:sldIdLst>
            <p14:sldId id="264"/>
          </p14:sldIdLst>
        </p14:section>
        <p14:section name="Method" id="{63E72817-EC23-47BE-9C09-37B8CD78C697}">
          <p14:sldIdLst>
            <p14:sldId id="266"/>
            <p14:sldId id="267"/>
            <p14:sldId id="279"/>
            <p14:sldId id="269"/>
            <p14:sldId id="276"/>
            <p14:sldId id="277"/>
            <p14:sldId id="268"/>
            <p14:sldId id="278"/>
            <p14:sldId id="270"/>
          </p14:sldIdLst>
        </p14:section>
        <p14:section name="Result &amp; Analysis" id="{F1CD3C2F-F534-429B-9136-2886EB36739F}">
          <p14:sldIdLst>
            <p14:sldId id="272"/>
          </p14:sldIdLst>
        </p14:section>
        <p14:section name="Conclusion" id="{107031C7-D0B4-49D6-94C8-DB92EF817E99}">
          <p14:sldIdLst>
            <p14:sldId id="274"/>
            <p14:sldId id="275"/>
          </p14:sldIdLst>
        </p14:section>
        <p14:section name="Reference &amp; citations" id="{37FA5436-C1AA-459E-9B5D-10F309654FA1}">
          <p14:sldIdLst>
            <p14:sldId id="26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海鸣 许" initials="海鸣" lastIdx="1" clrIdx="0">
    <p:extLst>
      <p:ext uri="{19B8F6BF-5375-455C-9EA6-DF929625EA0E}">
        <p15:presenceInfo xmlns:p15="http://schemas.microsoft.com/office/powerpoint/2012/main" userId="e9485e45d59c45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AF896-28F0-4DC2-8815-D7533999F2B9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39EA4-F207-4DA8-82D7-A49A7AE394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74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Piano has two different kind of keys</a:t>
            </a:r>
            <a:r>
              <a:rPr lang="zh-CN" altLang="en-US" dirty="0"/>
              <a:t>， </a:t>
            </a:r>
            <a:r>
              <a:rPr lang="en-US" altLang="zh-CN" dirty="0"/>
              <a:t>the white keys and the blacks.</a:t>
            </a:r>
            <a:r>
              <a:rPr lang="zh-CN" altLang="en-US" dirty="0"/>
              <a:t> </a:t>
            </a:r>
            <a:r>
              <a:rPr lang="en-US" altLang="zh-CN" dirty="0"/>
              <a:t>Traditional pianos have 88 keys. Each key corresponds with a note.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39EA4-F207-4DA8-82D7-A49A7AE394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40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B33C9-799B-4A16-A5E3-AA96F561B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6F2B1E-4486-42B4-9B07-2342FFC26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5EF8DA-EF1E-4A02-8565-99EFDC67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B15F6F-4521-4861-AE76-F0E57C11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0DAF94-D7B8-404E-93D0-E5CD29312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46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0FB72-47A2-442C-B74A-30E86BEB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E626BE-3DEC-4A7C-A7A4-A73465F3B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A9678-5FE7-46F5-8D37-F368FCEA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22F75C-A176-416E-A23C-7A4240F5D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63E77-0332-40BD-B832-E9E73325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3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1D6843-1BEA-41BB-98C5-9F650833D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0537AB-4F25-43CC-B0A4-4DA9B65D7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16CB49-3980-4860-B00E-7CFF2358D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27D61-024A-47A0-AD74-638648AF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E7F9A-C6E1-4D84-A819-5BD3B14E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3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87A3D-F806-41AF-AA8E-63884F94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6B2AB-933F-4212-84F2-570D98A8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8BFDB6-215F-48C7-9550-8BD65054A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176048-F348-42A0-A0CD-FD56E5C0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5D6CC4-039E-4637-A922-6587E080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93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C5486-5969-43E5-A3C8-2F3F30E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C7E691-D9D8-4439-A98E-DD5E606C1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1343AD-D6D7-45A7-B30F-C3871345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3D162-D92B-4280-9A93-386A6A2B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B9AEF6-4786-4B21-9BC3-B3B9D4BA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5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02B8F-A797-4DC8-99B1-BF1F9F14E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B8175-022B-4976-B45A-1EBE2B5A2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5184F9-DEBB-47B3-9B13-F04EA13E0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DEF91C-547B-4B5E-AD9C-DAE992EC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AFE9FF-31A8-43B6-BD7C-1DAABFA21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5CBBA0-F12B-4FE7-904E-80DD5BB6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28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F6AD8-4D3B-4ED7-923A-9A5A7FCA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C9B615-5D47-47F5-937A-D54F66573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945A9B-1F01-44C0-A975-6846CE263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012283-722B-4446-87A7-92E4121AA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2FCF6C-77A3-47CF-A156-AF83FD778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076CF9A-AF0E-422C-A083-BA72FB21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5D0AEE-34EA-481A-BA94-B7514DB1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A35637-8706-4FF9-A40F-D742EF48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89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86760-6697-40AE-88D5-A9F2B0EA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C621AF-7D93-4CC0-994A-46DD3C5E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9034C9-43AC-4F9C-B1CD-98A5D7A3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D42795-08E8-410E-8AEF-914DE4E4A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333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F762DF-732D-4C0C-9C4C-381DEA29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24C0D4-6E2E-49A3-B772-2F4F2005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FCCBF7-68BD-4EC0-B19E-8BD839AD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42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7C547-EFC4-43A1-B07A-1E79EA75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E7F55-E5E4-43DB-AD0A-4E39E7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684FF3-B3AF-4778-8D4A-205326294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BEF318-D727-44E1-BF5A-A32CFB5AE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38D08B-39EF-4053-9706-44BA69147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4BFDF9-8543-4DB2-8BB6-F74DB153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4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7F2D5-7C93-460C-B245-437C9C99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328BC8-540F-49B9-8251-9CC87C8F9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5B7C79-C9DD-40AC-9615-5BBB128EA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404904-085B-4DF0-9EAE-E9E75A8A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A0A405-3038-46A6-949E-E37A90AF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643FAC-9027-4E94-BBF6-DAA39DD4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00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2A6EC9-99C5-4414-83CA-942CB805C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87C5A5-2A66-44DF-BDFA-F7B9E14F7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4398E7-97D5-429F-A6B1-7B32FF2F0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8D5BC-4A4B-437E-BEBE-3C148E73E790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A32843-3CB8-45F8-90B9-C2DE373E9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9E62BE-8C60-4F0F-84A6-3BA6C328A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EF529-7A06-43E9-A0B0-DC4A93462F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18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0F18AEC-89AC-41DF-BA8B-FA9A3CC0E240}"/>
              </a:ext>
            </a:extLst>
          </p:cNvPr>
          <p:cNvSpPr txBox="1"/>
          <p:nvPr/>
        </p:nvSpPr>
        <p:spPr>
          <a:xfrm>
            <a:off x="854981" y="3136612"/>
            <a:ext cx="10482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Piano Music Transcription Based on Computer Vision </a:t>
            </a:r>
            <a:endParaRPr lang="zh-CN" altLang="en-US" sz="32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541893-4FBB-4D3A-892C-A02550B76067}"/>
              </a:ext>
            </a:extLst>
          </p:cNvPr>
          <p:cNvSpPr txBox="1"/>
          <p:nvPr/>
        </p:nvSpPr>
        <p:spPr>
          <a:xfrm>
            <a:off x="4521928" y="4921502"/>
            <a:ext cx="2828041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altLang="zh-CN" dirty="0"/>
              <a:t>by</a:t>
            </a:r>
          </a:p>
          <a:p>
            <a:pPr algn="ctr"/>
            <a:r>
              <a:rPr lang="en-US" altLang="zh-CN" dirty="0"/>
              <a:t>06118113 HaiMing Hsu 06018415 Pushen</a:t>
            </a:r>
            <a:r>
              <a:rPr lang="zh-CN" altLang="en-US" dirty="0"/>
              <a:t> </a:t>
            </a:r>
            <a:r>
              <a:rPr lang="en-US" altLang="zh-CN" dirty="0"/>
              <a:t>Zuo</a:t>
            </a:r>
          </a:p>
          <a:p>
            <a:pPr algn="ctr"/>
            <a:r>
              <a:rPr lang="en-US" altLang="zh-CN" dirty="0"/>
              <a:t>2021/06/01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46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E14E15E-5663-40E8-A7A3-C4955261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35" y="3650156"/>
            <a:ext cx="11503376" cy="1683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0C2EC1-1D3A-4C10-9420-6E10B7C768E0}"/>
              </a:ext>
            </a:extLst>
          </p:cNvPr>
          <p:cNvSpPr txBox="1"/>
          <p:nvPr/>
        </p:nvSpPr>
        <p:spPr>
          <a:xfrm>
            <a:off x="487345" y="3171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Pressed Key detection based on grayscale image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0E287F-3CEB-4CA4-96BC-81BE39092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34" y="1489607"/>
            <a:ext cx="11503377" cy="15432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62299E-6650-4262-A1D6-F66845DE7944}"/>
              </a:ext>
            </a:extLst>
          </p:cNvPr>
          <p:cNvSpPr txBox="1"/>
          <p:nvPr/>
        </p:nvSpPr>
        <p:spPr>
          <a:xfrm>
            <a:off x="614142" y="1026961"/>
            <a:ext cx="11249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When it comes to black keys,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subtraction should be reversed.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EF6E6F-E11C-43B4-8622-B4CD53857815}"/>
              </a:ext>
            </a:extLst>
          </p:cNvPr>
          <p:cNvSpPr txBox="1"/>
          <p:nvPr/>
        </p:nvSpPr>
        <p:spPr>
          <a:xfrm>
            <a:off x="4752622" y="3205778"/>
            <a:ext cx="268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Foreground-Background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5EBCAF-BC36-4664-8B88-0974E31EF0DD}"/>
              </a:ext>
            </a:extLst>
          </p:cNvPr>
          <p:cNvSpPr txBox="1"/>
          <p:nvPr/>
        </p:nvSpPr>
        <p:spPr>
          <a:xfrm>
            <a:off x="7276280" y="1014574"/>
            <a:ext cx="3393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 parameter </a:t>
            </a:r>
            <a:r>
              <a:rPr lang="en-US" altLang="zh-CN" dirty="0" err="1"/>
              <a:t>DetectLineHeightB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D4AF006-8E95-411C-9145-6D8AED0E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45" y="3684793"/>
            <a:ext cx="11494833" cy="168360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E93A82A-E0C0-4AB2-A32D-15EF6DBA1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266" y="3684793"/>
            <a:ext cx="1910861" cy="2871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DetectThreshold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dirty="0">
                <a:solidFill>
                  <a:srgbClr val="0000FF"/>
                </a:solidFill>
                <a:latin typeface="Consolas" panose="020B0609020204030204" pitchFamily="49" charset="0"/>
              </a:rPr>
              <a:t>97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66A6FDC-EC9A-490B-9377-871E89EE3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724" y="3671675"/>
            <a:ext cx="1962778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DetectLineHeight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45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28A752-9A31-4746-A2E2-D52967EE0F9D}"/>
              </a:ext>
            </a:extLst>
          </p:cNvPr>
          <p:cNvSpPr txBox="1"/>
          <p:nvPr/>
        </p:nvSpPr>
        <p:spPr>
          <a:xfrm>
            <a:off x="469434" y="5381761"/>
            <a:ext cx="120413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By computing the gradient on a certain height, it shows as above </a:t>
            </a:r>
          </a:p>
          <a:p>
            <a:endParaRPr lang="en-US" altLang="zh-CN" dirty="0"/>
          </a:p>
          <a:p>
            <a:r>
              <a:rPr lang="en-US" altLang="zh-CN" dirty="0"/>
              <a:t>Two parameters are </a:t>
            </a:r>
            <a:r>
              <a:rPr lang="en-US" altLang="zh-CN" dirty="0" err="1"/>
              <a:t>DetectLineHeightB</a:t>
            </a:r>
            <a:r>
              <a:rPr lang="en-US" altLang="zh-CN" dirty="0"/>
              <a:t> &amp; </a:t>
            </a:r>
            <a:r>
              <a:rPr lang="en-US" altLang="zh-CN" dirty="0" err="1"/>
              <a:t>DetectThresholdB</a:t>
            </a:r>
            <a:r>
              <a:rPr lang="en-US" altLang="zh-CN" dirty="0"/>
              <a:t> (dominant) .</a:t>
            </a:r>
            <a:r>
              <a:rPr lang="zh-CN" altLang="en-US" dirty="0"/>
              <a:t>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F18634-BFCD-4D3D-A744-CCC488E0C898}"/>
              </a:ext>
            </a:extLst>
          </p:cNvPr>
          <p:cNvSpPr txBox="1"/>
          <p:nvPr/>
        </p:nvSpPr>
        <p:spPr>
          <a:xfrm>
            <a:off x="5479284" y="6353096"/>
            <a:ext cx="6502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Fortunately,</a:t>
            </a:r>
            <a:r>
              <a:rPr lang="zh-CN" altLang="en-US" dirty="0"/>
              <a:t> </a:t>
            </a:r>
            <a:r>
              <a:rPr lang="en-US" altLang="zh-CN" dirty="0"/>
              <a:t>all parameters mentioned is not tedious to tune fine.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39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364D478-A49C-43D4-A913-2F2D7951CD27}"/>
              </a:ext>
            </a:extLst>
          </p:cNvPr>
          <p:cNvSpPr txBox="1"/>
          <p:nvPr/>
        </p:nvSpPr>
        <p:spPr>
          <a:xfrm>
            <a:off x="701040" y="289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Hand detection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2FE75-1EE2-449E-A8F8-76C61521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59" y="1442765"/>
            <a:ext cx="9312204" cy="20087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CBCBA6-8B2C-49D5-9D05-29A3425404A9}"/>
              </a:ext>
            </a:extLst>
          </p:cNvPr>
          <p:cNvSpPr txBox="1"/>
          <p:nvPr/>
        </p:nvSpPr>
        <p:spPr>
          <a:xfrm>
            <a:off x="701040" y="701521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 apply the </a:t>
            </a:r>
            <a:r>
              <a:rPr lang="en-US" altLang="zh-CN" dirty="0" err="1"/>
              <a:t>ycbcr</a:t>
            </a:r>
            <a:r>
              <a:rPr lang="en-US" altLang="zh-CN" dirty="0"/>
              <a:t> skin color extraction and subtract the image with background to obtain the outcome below.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4495D4-4128-426C-AA0C-E855657D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0" y="4030315"/>
            <a:ext cx="9312203" cy="21261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00E15F-B84F-4C18-BC50-26EF6E529E46}"/>
              </a:ext>
            </a:extLst>
          </p:cNvPr>
          <p:cNvSpPr txBox="1"/>
          <p:nvPr/>
        </p:nvSpPr>
        <p:spPr>
          <a:xfrm>
            <a:off x="9934963" y="5742131"/>
            <a:ext cx="242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Preset edge of the key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17C96D-0F4B-40DA-80DE-69C32890EDD8}"/>
              </a:ext>
            </a:extLst>
          </p:cNvPr>
          <p:cNvSpPr txBox="1"/>
          <p:nvPr/>
        </p:nvSpPr>
        <p:spPr>
          <a:xfrm>
            <a:off x="854110" y="6370430"/>
            <a:ext cx="170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Left margin line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D59C87-F736-40F4-BA09-593AD82ABFE1}"/>
              </a:ext>
            </a:extLst>
          </p:cNvPr>
          <p:cNvSpPr txBox="1"/>
          <p:nvPr/>
        </p:nvSpPr>
        <p:spPr>
          <a:xfrm>
            <a:off x="7511143" y="6360157"/>
            <a:ext cx="198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right margin line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48FE57-CE46-41AE-8C43-F4F7939C881C}"/>
              </a:ext>
            </a:extLst>
          </p:cNvPr>
          <p:cNvSpPr txBox="1"/>
          <p:nvPr/>
        </p:nvSpPr>
        <p:spPr>
          <a:xfrm>
            <a:off x="4286586" y="6360157"/>
            <a:ext cx="198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Numerically half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1E71F20-8C28-46F8-A534-4E32941FF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285744" y="-2220221"/>
            <a:ext cx="1986234" cy="93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05BDF2-8778-4E2C-A0DE-E9FD1D71FC72}"/>
              </a:ext>
            </a:extLst>
          </p:cNvPr>
          <p:cNvSpPr txBox="1"/>
          <p:nvPr/>
        </p:nvSpPr>
        <p:spPr>
          <a:xfrm>
            <a:off x="553156" y="3346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Pressed Key data processing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BFBB92-1A86-46E5-9842-0F6C414E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4" y="1839077"/>
            <a:ext cx="3817951" cy="28806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5D188A-5F1C-40A0-AB6C-043DD1F0A19A}"/>
              </a:ext>
            </a:extLst>
          </p:cNvPr>
          <p:cNvSpPr txBox="1"/>
          <p:nvPr/>
        </p:nvSpPr>
        <p:spPr>
          <a:xfrm>
            <a:off x="4121132" y="2169012"/>
            <a:ext cx="227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many green lines to only one line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433741-002F-427E-A357-0CDB8F8A155D}"/>
              </a:ext>
            </a:extLst>
          </p:cNvPr>
          <p:cNvSpPr txBox="1"/>
          <p:nvPr/>
        </p:nvSpPr>
        <p:spPr>
          <a:xfrm>
            <a:off x="303181" y="5234552"/>
            <a:ext cx="732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Obtain the location of the lines in order to get the pressed keys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CB3484-CD47-4898-BD8B-F692B63D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255" y="1839077"/>
            <a:ext cx="2530059" cy="30101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33D978-4263-4A04-BF3D-37CC69D23795}"/>
              </a:ext>
            </a:extLst>
          </p:cNvPr>
          <p:cNvSpPr txBox="1"/>
          <p:nvPr/>
        </p:nvSpPr>
        <p:spPr>
          <a:xfrm>
            <a:off x="8972580" y="2091981"/>
            <a:ext cx="3153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may press the key for many continuous frames, so we need to get the first frame when the key is pressed.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F36595B-60FD-4657-A29E-813E2EAF7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12" y="5801036"/>
            <a:ext cx="4587638" cy="3200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F38FB84-A87E-4316-9160-5F6E979A3378}"/>
              </a:ext>
            </a:extLst>
          </p:cNvPr>
          <p:cNvSpPr txBox="1"/>
          <p:nvPr/>
        </p:nvSpPr>
        <p:spPr>
          <a:xfrm>
            <a:off x="5788058" y="5801036"/>
            <a:ext cx="430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 array(left), key number(right)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124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993711C-6EB0-458E-BB53-5EC22404FFD1}"/>
              </a:ext>
            </a:extLst>
          </p:cNvPr>
          <p:cNvSpPr txBox="1"/>
          <p:nvPr/>
        </p:nvSpPr>
        <p:spPr>
          <a:xfrm>
            <a:off x="771976" y="2703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Score transcription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3AF33-9928-438A-9E55-9305A0EED052}"/>
              </a:ext>
            </a:extLst>
          </p:cNvPr>
          <p:cNvSpPr txBox="1"/>
          <p:nvPr/>
        </p:nvSpPr>
        <p:spPr>
          <a:xfrm>
            <a:off x="501227" y="8569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For music transcription, we call an open lib called music21.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29E6AC-E99D-4627-8A41-F8DCC2B5A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27" y="1565178"/>
            <a:ext cx="2833511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dnotes=[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time=[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0.94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0.9375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0.9375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170535-2896-4711-AD81-28746803D31C}"/>
              </a:ext>
            </a:extLst>
          </p:cNvPr>
          <p:cNvSpPr txBox="1"/>
          <p:nvPr/>
        </p:nvSpPr>
        <p:spPr>
          <a:xfrm>
            <a:off x="3515360" y="1618158"/>
            <a:ext cx="326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Code and Dictionary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6AF799-A4E7-474C-B627-16603B2E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05" y="1261499"/>
            <a:ext cx="914400" cy="10826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65D9214-93FE-4C1E-B140-46D05120D1D2}"/>
              </a:ext>
            </a:extLst>
          </p:cNvPr>
          <p:cNvSpPr txBox="1"/>
          <p:nvPr/>
        </p:nvSpPr>
        <p:spPr>
          <a:xfrm>
            <a:off x="6410959" y="2366739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Xml file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2E462ED-3E4D-4C87-A805-0418682F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44" y="1135797"/>
            <a:ext cx="997937" cy="1315961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92F2194-88B6-452D-9AC0-A0D87F782834}"/>
              </a:ext>
            </a:extLst>
          </p:cNvPr>
          <p:cNvCxnSpPr>
            <a:cxnSpLocks/>
          </p:cNvCxnSpPr>
          <p:nvPr/>
        </p:nvCxnSpPr>
        <p:spPr>
          <a:xfrm>
            <a:off x="2974019" y="1793778"/>
            <a:ext cx="541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25F9BF7-64B2-4730-B919-791BC0DC04E9}"/>
              </a:ext>
            </a:extLst>
          </p:cNvPr>
          <p:cNvCxnSpPr>
            <a:cxnSpLocks/>
          </p:cNvCxnSpPr>
          <p:nvPr/>
        </p:nvCxnSpPr>
        <p:spPr>
          <a:xfrm>
            <a:off x="5734153" y="1793778"/>
            <a:ext cx="541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3CD7839-23D5-422E-8E3F-E767A8D76A02}"/>
              </a:ext>
            </a:extLst>
          </p:cNvPr>
          <p:cNvCxnSpPr>
            <a:cxnSpLocks/>
          </p:cNvCxnSpPr>
          <p:nvPr/>
        </p:nvCxnSpPr>
        <p:spPr>
          <a:xfrm>
            <a:off x="7450062" y="1746203"/>
            <a:ext cx="541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">
            <a:extLst>
              <a:ext uri="{FF2B5EF4-FFF2-40B4-BE49-F238E27FC236}">
                <a16:creationId xmlns:a16="http://schemas.microsoft.com/office/drawing/2014/main" id="{A1E8EAE5-00D9-436E-AA14-17E451107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27" y="2771961"/>
            <a:ext cx="921229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dnotes=[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time=[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0.3125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0.3125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0.3125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0.625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0.3125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0.3125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0.3125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0.3125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0.3125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0.3125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0.3125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AF46E81-7092-46B0-B8C4-109981EE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50" y="3749976"/>
            <a:ext cx="9381033" cy="44961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0B5F444-7BC2-4CB0-88EF-2C03110D7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027" y="4411488"/>
            <a:ext cx="8024555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60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391C411-89B9-4B43-B0CC-1450E6953EB4}"/>
              </a:ext>
            </a:extLst>
          </p:cNvPr>
          <p:cNvSpPr txBox="1"/>
          <p:nvPr/>
        </p:nvSpPr>
        <p:spPr>
          <a:xfrm>
            <a:off x="725254" y="1013276"/>
            <a:ext cx="6731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Hardware</a:t>
            </a:r>
            <a:r>
              <a:rPr lang="zh-CN" altLang="en-US" dirty="0"/>
              <a:t>：</a:t>
            </a:r>
            <a:r>
              <a:rPr lang="en-US" altLang="zh-CN" dirty="0"/>
              <a:t>Fps</a:t>
            </a:r>
            <a:r>
              <a:rPr lang="zh-CN" altLang="en-US" dirty="0"/>
              <a:t>≈</a:t>
            </a:r>
            <a:r>
              <a:rPr lang="en-US" altLang="zh-CN" dirty="0"/>
              <a:t>71 CPU Intel core i5-8265U 1.6GHz 1.8GHz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47611F-A237-43C1-9F96-F1156BC6581E}"/>
              </a:ext>
            </a:extLst>
          </p:cNvPr>
          <p:cNvSpPr txBox="1"/>
          <p:nvPr/>
        </p:nvSpPr>
        <p:spPr>
          <a:xfrm>
            <a:off x="725254" y="550335"/>
            <a:ext cx="334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Accuracy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7F700D-FDC5-4B65-81AA-DD5160FC0222}"/>
              </a:ext>
            </a:extLst>
          </p:cNvPr>
          <p:cNvSpPr txBox="1"/>
          <p:nvPr/>
        </p:nvSpPr>
        <p:spPr>
          <a:xfrm>
            <a:off x="6570481" y="2338641"/>
            <a:ext cx="307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Wrong recognition</a:t>
            </a:r>
            <a:r>
              <a:rPr lang="zh-CN" altLang="en-US" dirty="0"/>
              <a:t>：</a:t>
            </a:r>
            <a:r>
              <a:rPr lang="en-US" altLang="zh-CN" dirty="0"/>
              <a:t>9</a:t>
            </a:r>
          </a:p>
          <a:p>
            <a:r>
              <a:rPr lang="en-US" altLang="zh-CN" dirty="0"/>
              <a:t>Total</a:t>
            </a:r>
            <a:r>
              <a:rPr lang="zh-CN" altLang="en-US" dirty="0"/>
              <a:t>：</a:t>
            </a:r>
            <a:r>
              <a:rPr lang="en-US" altLang="zh-CN" dirty="0"/>
              <a:t>251</a:t>
            </a:r>
          </a:p>
          <a:p>
            <a:r>
              <a:rPr lang="en-US" altLang="zh-CN" dirty="0"/>
              <a:t>Accuracy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key recognition</a:t>
            </a:r>
            <a:r>
              <a:rPr lang="zh-CN" altLang="en-US" dirty="0"/>
              <a:t>）：</a:t>
            </a:r>
            <a:r>
              <a:rPr lang="en-US" altLang="zh-CN" dirty="0"/>
              <a:t>96.4%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406976-1F29-4D29-9D44-B3FBEF79FB59}"/>
              </a:ext>
            </a:extLst>
          </p:cNvPr>
          <p:cNvSpPr txBox="1"/>
          <p:nvPr/>
        </p:nvSpPr>
        <p:spPr>
          <a:xfrm>
            <a:off x="6538693" y="4636877"/>
            <a:ext cx="383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Right notes transformation</a:t>
            </a:r>
            <a:r>
              <a:rPr lang="zh-CN" altLang="en-US" dirty="0"/>
              <a:t>：</a:t>
            </a:r>
            <a:r>
              <a:rPr lang="en-US" altLang="zh-CN" dirty="0"/>
              <a:t>524</a:t>
            </a:r>
          </a:p>
          <a:p>
            <a:r>
              <a:rPr lang="en-US" altLang="zh-CN" dirty="0"/>
              <a:t>Total</a:t>
            </a:r>
            <a:r>
              <a:rPr lang="zh-CN" altLang="en-US" dirty="0"/>
              <a:t>：</a:t>
            </a:r>
            <a:r>
              <a:rPr lang="en-US" altLang="zh-CN" dirty="0"/>
              <a:t>843</a:t>
            </a:r>
          </a:p>
          <a:p>
            <a:r>
              <a:rPr lang="en-US" altLang="zh-CN" dirty="0"/>
              <a:t>Accuracy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music transform</a:t>
            </a:r>
            <a:r>
              <a:rPr lang="zh-CN" altLang="en-US" dirty="0"/>
              <a:t>）：</a:t>
            </a:r>
            <a:r>
              <a:rPr lang="en-US" altLang="zh-CN" dirty="0"/>
              <a:t>62.15%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C535642-E48D-48DF-9EFD-BD02F1936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80" y="4769901"/>
            <a:ext cx="3703641" cy="17984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A07515-9AB5-42FB-A333-A8774A6F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80" y="1675499"/>
            <a:ext cx="3467400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0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54F4675-ECC7-4C53-9151-6F63E50F54E3}"/>
              </a:ext>
            </a:extLst>
          </p:cNvPr>
          <p:cNvSpPr txBox="1"/>
          <p:nvPr/>
        </p:nvSpPr>
        <p:spPr>
          <a:xfrm>
            <a:off x="846666" y="764500"/>
            <a:ext cx="4378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Something needs to be improved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774ADB-5EBC-4F5B-B449-14B001483C28}"/>
              </a:ext>
            </a:extLst>
          </p:cNvPr>
          <p:cNvSpPr txBox="1"/>
          <p:nvPr/>
        </p:nvSpPr>
        <p:spPr>
          <a:xfrm>
            <a:off x="6636469" y="1530121"/>
            <a:ext cx="4378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recognition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good,</a:t>
            </a:r>
            <a:r>
              <a:rPr lang="zh-CN" altLang="en-US" dirty="0"/>
              <a:t> </a:t>
            </a:r>
            <a:r>
              <a:rPr lang="en-US" altLang="zh-CN" dirty="0"/>
              <a:t>but the accuracy of the music transformation is lower than we imagine.</a:t>
            </a:r>
          </a:p>
          <a:p>
            <a:endParaRPr lang="en-US" altLang="zh-CN" dirty="0"/>
          </a:p>
          <a:p>
            <a:r>
              <a:rPr lang="en-US" altLang="zh-CN" dirty="0"/>
              <a:t>The depth of the pressed key has an influence on the delay of the recognition of the key pression. The delay can contribute to the order error of the note.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1D156D-46DB-4E57-AEF3-0F7FB8CD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01" y="1392656"/>
            <a:ext cx="2804403" cy="276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ED4383-C185-4B95-9982-5BE6D4E6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7" y="4312530"/>
            <a:ext cx="5613493" cy="24228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30F3B0-CE57-489E-A9CF-2304A583EC55}"/>
              </a:ext>
            </a:extLst>
          </p:cNvPr>
          <p:cNvSpPr txBox="1"/>
          <p:nvPr/>
        </p:nvSpPr>
        <p:spPr>
          <a:xfrm>
            <a:off x="6636469" y="4081417"/>
            <a:ext cx="4345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Different placement of the keyboard can change the parameter of the function, even the step or method.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849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E54A13E-529F-412E-9996-EEDC58086BC0}"/>
              </a:ext>
            </a:extLst>
          </p:cNvPr>
          <p:cNvSpPr txBox="1"/>
          <p:nvPr/>
        </p:nvSpPr>
        <p:spPr>
          <a:xfrm>
            <a:off x="966317" y="892580"/>
            <a:ext cx="102593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XHM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At first,</a:t>
            </a:r>
            <a:r>
              <a:rPr lang="zh-CN" altLang="en-US" dirty="0"/>
              <a:t> </a:t>
            </a:r>
            <a:r>
              <a:rPr lang="en-US" altLang="zh-CN" dirty="0"/>
              <a:t>we apply the binarization to the image after the gray processing.</a:t>
            </a:r>
          </a:p>
          <a:p>
            <a:r>
              <a:rPr lang="en-US" altLang="zh-CN" dirty="0"/>
              <a:t>As a result, we lost the light and shadow’s information.  </a:t>
            </a:r>
          </a:p>
          <a:p>
            <a:r>
              <a:rPr lang="en-US" altLang="zh-CN" dirty="0"/>
              <a:t>The outcome is not ideal and hard to tune fine. </a:t>
            </a:r>
          </a:p>
          <a:p>
            <a:endParaRPr lang="en-US" altLang="zh-CN" dirty="0"/>
          </a:p>
          <a:p>
            <a:r>
              <a:rPr lang="en-US" altLang="zh-CN" dirty="0"/>
              <a:t>After deleting the binarization, only with the grayscale images, the outcome proves to be better. </a:t>
            </a:r>
          </a:p>
          <a:p>
            <a:endParaRPr lang="en-US" altLang="zh-CN" dirty="0"/>
          </a:p>
          <a:p>
            <a:r>
              <a:rPr lang="en-US" altLang="zh-CN" dirty="0"/>
              <a:t>We realize that the light and shadow are significant factors in image processing. </a:t>
            </a:r>
          </a:p>
          <a:p>
            <a:r>
              <a:rPr lang="en-US" altLang="zh-CN" dirty="0"/>
              <a:t>Humans are high sensitive to these two information. </a:t>
            </a:r>
          </a:p>
          <a:p>
            <a:r>
              <a:rPr lang="en-US" altLang="zh-CN" dirty="0"/>
              <a:t>We tend to obtain more information in grayscale images than color images when we process them.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4C93A4-A1E8-4187-8407-AD9FC1F8A8BC}"/>
              </a:ext>
            </a:extLst>
          </p:cNvPr>
          <p:cNvSpPr txBox="1"/>
          <p:nvPr/>
        </p:nvSpPr>
        <p:spPr>
          <a:xfrm>
            <a:off x="966317" y="4031901"/>
            <a:ext cx="9869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ZPS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 have a chance to design a large computer vision program to solve a problem from our daily life. I understand the OpenCV function through the continuous attempt in the program. </a:t>
            </a:r>
          </a:p>
          <a:p>
            <a:endParaRPr lang="en-US" altLang="zh-CN" dirty="0"/>
          </a:p>
          <a:p>
            <a:r>
              <a:rPr lang="en-US" altLang="zh-CN" dirty="0"/>
              <a:t>Reading paper is a good way to get an appropriate method to solve the problem.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681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569B19F-7626-45E4-A02B-9B56B45B7208}"/>
              </a:ext>
            </a:extLst>
          </p:cNvPr>
          <p:cNvSpPr txBox="1"/>
          <p:nvPr/>
        </p:nvSpPr>
        <p:spPr>
          <a:xfrm>
            <a:off x="351148" y="407875"/>
            <a:ext cx="8457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Fig 1,2</a:t>
            </a:r>
            <a:r>
              <a:rPr lang="zh-CN" altLang="en-US" dirty="0"/>
              <a:t> ：</a:t>
            </a:r>
            <a:r>
              <a:rPr lang="en-US" altLang="zh-CN" dirty="0" err="1"/>
              <a:t>Mantius</a:t>
            </a:r>
            <a:r>
              <a:rPr lang="en-US" altLang="zh-CN" dirty="0"/>
              <a:t> </a:t>
            </a:r>
            <a:r>
              <a:rPr lang="en-US" altLang="zh-CN" dirty="0" err="1"/>
              <a:t>Cazaubon</a:t>
            </a:r>
            <a:r>
              <a:rPr lang="en-US" altLang="zh-CN" dirty="0"/>
              <a:t>, “Piano </a:t>
            </a:r>
            <a:r>
              <a:rPr lang="en-US" altLang="zh-CN" dirty="0" err="1"/>
              <a:t>notes”&amp;”cover</a:t>
            </a:r>
            <a:r>
              <a:rPr lang="en-US" altLang="zh-CN" dirty="0"/>
              <a:t>”, Piano Keyboard Guide,2012 </a:t>
            </a:r>
            <a:r>
              <a:rPr lang="zh-CN" altLang="en-US" dirty="0"/>
              <a:t>http://www.piano-keyboard-guide.com/piano-notes.html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0459E6-B20A-4D68-AB74-B40EE7F4CBF2}"/>
              </a:ext>
            </a:extLst>
          </p:cNvPr>
          <p:cNvSpPr txBox="1"/>
          <p:nvPr/>
        </p:nvSpPr>
        <p:spPr>
          <a:xfrm>
            <a:off x="351148" y="211604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claVision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https://core.ac.uk/reader/185287370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D7C2F6-9DDA-4AA6-9C7F-04749C023099}"/>
              </a:ext>
            </a:extLst>
          </p:cNvPr>
          <p:cNvSpPr txBox="1"/>
          <p:nvPr/>
        </p:nvSpPr>
        <p:spPr>
          <a:xfrm>
            <a:off x="351148" y="1192719"/>
            <a:ext cx="85988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Reference:</a:t>
            </a:r>
          </a:p>
          <a:p>
            <a:r>
              <a:rPr lang="en-US" altLang="zh-CN" dirty="0"/>
              <a:t>M. Akbari and H. Cheng,” Real-Time Piano Music Transcription Based on Computer Vision”, IEEE TRANSACTIONS ON MULTIMEDIA, VOL. 17, NO. 12, DECEMBER 2015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973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C3E9828-49F5-4CA3-B974-EE930AC96266}"/>
              </a:ext>
            </a:extLst>
          </p:cNvPr>
          <p:cNvSpPr txBox="1"/>
          <p:nvPr/>
        </p:nvSpPr>
        <p:spPr>
          <a:xfrm>
            <a:off x="2624294" y="3013501"/>
            <a:ext cx="6943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/>
              <a:t>Thanks  for  listening~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7347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F1A4646-2042-447A-9338-EF88B8F0C846}"/>
              </a:ext>
            </a:extLst>
          </p:cNvPr>
          <p:cNvSpPr txBox="1"/>
          <p:nvPr/>
        </p:nvSpPr>
        <p:spPr>
          <a:xfrm>
            <a:off x="690514" y="46868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CONTENTS: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726984-36D5-4970-8D9C-6AC9B62B686E}"/>
              </a:ext>
            </a:extLst>
          </p:cNvPr>
          <p:cNvSpPr txBox="1"/>
          <p:nvPr/>
        </p:nvSpPr>
        <p:spPr>
          <a:xfrm>
            <a:off x="690514" y="1147416"/>
            <a:ext cx="6094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1· Literature Review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2· Method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3· Brief Analysis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4·Conclusion</a:t>
            </a:r>
          </a:p>
          <a:p>
            <a:endParaRPr lang="en-US" altLang="zh-CN" dirty="0"/>
          </a:p>
          <a:p>
            <a:r>
              <a:rPr lang="en-US" altLang="zh-CN" dirty="0"/>
              <a:t>5. Reference</a:t>
            </a:r>
          </a:p>
          <a:p>
            <a:r>
              <a:rPr lang="en-US" altLang="zh-CN" dirty="0"/>
              <a:t>	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01EBA8-CB77-4EDA-BFDC-77DA36A548CE}"/>
              </a:ext>
            </a:extLst>
          </p:cNvPr>
          <p:cNvSpPr txBox="1"/>
          <p:nvPr/>
        </p:nvSpPr>
        <p:spPr>
          <a:xfrm>
            <a:off x="515332" y="4233256"/>
            <a:ext cx="111613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DIVISION OF LABOR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Haiming</a:t>
            </a:r>
            <a:r>
              <a:rPr lang="zh-CN" altLang="en-US" dirty="0"/>
              <a:t>：  </a:t>
            </a:r>
            <a:r>
              <a:rPr lang="en-US" altLang="zh-CN" dirty="0"/>
              <a:t>Pressed key detection, Music score transcription, PPT and report</a:t>
            </a:r>
          </a:p>
          <a:p>
            <a:endParaRPr lang="en-US" altLang="zh-CN" dirty="0"/>
          </a:p>
          <a:p>
            <a:r>
              <a:rPr lang="en-US" altLang="zh-CN" dirty="0"/>
              <a:t>Pushen:      Keyboard detection and transformation, Modules’  interconnection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791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25BB0F-C55F-42CD-BF5F-A33D859648CA}"/>
              </a:ext>
            </a:extLst>
          </p:cNvPr>
          <p:cNvSpPr txBox="1"/>
          <p:nvPr/>
        </p:nvSpPr>
        <p:spPr>
          <a:xfrm>
            <a:off x="605673" y="597758"/>
            <a:ext cx="4951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 brief introduction of the piano and the score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BF1846-A9B8-4157-9292-2F337F015B05}"/>
              </a:ext>
            </a:extLst>
          </p:cNvPr>
          <p:cNvSpPr txBox="1"/>
          <p:nvPr/>
        </p:nvSpPr>
        <p:spPr>
          <a:xfrm>
            <a:off x="7121952" y="3226128"/>
            <a:ext cx="3937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Fig1. Piano keyboard and notes diagram</a:t>
            </a:r>
            <a:endParaRPr lang="zh-CN" altLang="en-US" sz="16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EDDC57-C007-4129-A6B7-38E7FAA0857E}"/>
              </a:ext>
            </a:extLst>
          </p:cNvPr>
          <p:cNvSpPr txBox="1"/>
          <p:nvPr/>
        </p:nvSpPr>
        <p:spPr>
          <a:xfrm>
            <a:off x="605673" y="2656741"/>
            <a:ext cx="52012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B6B6B"/>
                </a:solidFill>
                <a:effectLst/>
                <a:latin typeface="Open Sans" panose="020B0604020202020204" pitchFamily="34" charset="0"/>
              </a:rPr>
              <a:t>Most of pianos have 88 keys in total.</a:t>
            </a:r>
          </a:p>
          <a:p>
            <a:endParaRPr lang="en-US" altLang="zh-CN" b="0" i="0" dirty="0">
              <a:solidFill>
                <a:srgbClr val="6B6B6B"/>
              </a:solidFill>
              <a:effectLst/>
              <a:latin typeface="Open Sans" panose="020B0604020202020204" pitchFamily="34" charset="0"/>
            </a:endParaRPr>
          </a:p>
          <a:p>
            <a:r>
              <a:rPr lang="en-US" altLang="zh-CN" b="0" i="0" dirty="0">
                <a:solidFill>
                  <a:srgbClr val="6B6B6B"/>
                </a:solidFill>
                <a:effectLst/>
                <a:latin typeface="Open Sans" panose="020B0604020202020204" pitchFamily="34" charset="0"/>
              </a:rPr>
              <a:t>52 white and 36 black keys</a:t>
            </a:r>
          </a:p>
          <a:p>
            <a:endParaRPr lang="en-US" altLang="zh-CN" dirty="0">
              <a:solidFill>
                <a:srgbClr val="6B6B6B"/>
              </a:solidFill>
              <a:latin typeface="Open Sans" panose="020B0604020202020204" pitchFamily="34" charset="0"/>
            </a:endParaRPr>
          </a:p>
          <a:p>
            <a:r>
              <a:rPr lang="en-US" altLang="zh-CN" dirty="0">
                <a:solidFill>
                  <a:srgbClr val="6B6B6B"/>
                </a:solidFill>
                <a:latin typeface="Open Sans" panose="020B0604020202020204" pitchFamily="34" charset="0"/>
              </a:rPr>
              <a:t>Black</a:t>
            </a:r>
            <a:r>
              <a:rPr lang="zh-CN" altLang="en-US" dirty="0">
                <a:solidFill>
                  <a:srgbClr val="6B6B6B"/>
                </a:solidFill>
                <a:latin typeface="Open Sans" panose="020B0604020202020204" pitchFamily="34" charset="0"/>
              </a:rPr>
              <a:t> </a:t>
            </a:r>
            <a:r>
              <a:rPr lang="en-US" altLang="zh-CN" dirty="0">
                <a:solidFill>
                  <a:srgbClr val="6B6B6B"/>
                </a:solidFill>
                <a:latin typeface="Open Sans" panose="020B0604020202020204" pitchFamily="34" charset="0"/>
              </a:rPr>
              <a:t>keys</a:t>
            </a:r>
            <a:r>
              <a:rPr lang="zh-CN" altLang="en-US" dirty="0">
                <a:solidFill>
                  <a:srgbClr val="6B6B6B"/>
                </a:solidFill>
                <a:latin typeface="Open Sans" panose="020B0604020202020204" pitchFamily="34" charset="0"/>
              </a:rPr>
              <a:t> </a:t>
            </a:r>
            <a:r>
              <a:rPr lang="en-US" altLang="zh-CN" dirty="0">
                <a:solidFill>
                  <a:srgbClr val="6B6B6B"/>
                </a:solidFill>
                <a:latin typeface="Open Sans" panose="020B0604020202020204" pitchFamily="34" charset="0"/>
              </a:rPr>
              <a:t>are used for sharp</a:t>
            </a:r>
            <a:r>
              <a:rPr lang="zh-CN" altLang="en-US" dirty="0">
                <a:solidFill>
                  <a:srgbClr val="6B6B6B"/>
                </a:solidFill>
                <a:latin typeface="Open Sans" panose="020B0604020202020204" pitchFamily="34" charset="0"/>
              </a:rPr>
              <a:t>‘</a:t>
            </a:r>
            <a:r>
              <a:rPr lang="en-US" altLang="zh-CN" dirty="0">
                <a:solidFill>
                  <a:srgbClr val="6B6B6B"/>
                </a:solidFill>
                <a:latin typeface="Open Sans" panose="020B0604020202020204" pitchFamily="34" charset="0"/>
              </a:rPr>
              <a:t>#</a:t>
            </a:r>
            <a:r>
              <a:rPr lang="zh-CN" altLang="en-US" dirty="0">
                <a:solidFill>
                  <a:srgbClr val="6B6B6B"/>
                </a:solidFill>
                <a:latin typeface="Open Sans" panose="020B0604020202020204" pitchFamily="34" charset="0"/>
              </a:rPr>
              <a:t>’</a:t>
            </a:r>
            <a:r>
              <a:rPr lang="en-US" altLang="zh-CN" dirty="0">
                <a:solidFill>
                  <a:srgbClr val="6B6B6B"/>
                </a:solidFill>
                <a:latin typeface="Open Sans" panose="020B0604020202020204" pitchFamily="34" charset="0"/>
              </a:rPr>
              <a:t> or flat</a:t>
            </a:r>
            <a:r>
              <a:rPr lang="zh-CN" altLang="en-US" dirty="0">
                <a:solidFill>
                  <a:srgbClr val="6B6B6B"/>
                </a:solidFill>
                <a:latin typeface="Open Sans" panose="020B0604020202020204" pitchFamily="34" charset="0"/>
              </a:rPr>
              <a:t>‘</a:t>
            </a:r>
            <a:r>
              <a:rPr lang="en-US" altLang="zh-CN" dirty="0">
                <a:solidFill>
                  <a:srgbClr val="6B6B6B"/>
                </a:solidFill>
                <a:latin typeface="Open Sans" panose="020B0604020202020204" pitchFamily="34" charset="0"/>
              </a:rPr>
              <a:t>b</a:t>
            </a:r>
            <a:r>
              <a:rPr lang="zh-CN" altLang="en-US" dirty="0">
                <a:solidFill>
                  <a:srgbClr val="6B6B6B"/>
                </a:solidFill>
                <a:latin typeface="Open Sans" panose="020B0604020202020204" pitchFamily="34" charset="0"/>
              </a:rPr>
              <a:t>’ </a:t>
            </a:r>
            <a:r>
              <a:rPr lang="en-US" altLang="zh-CN" dirty="0">
                <a:solidFill>
                  <a:srgbClr val="6B6B6B"/>
                </a:solidFill>
                <a:latin typeface="Open Sans" panose="020B0604020202020204" pitchFamily="34" charset="0"/>
              </a:rPr>
              <a:t>notes.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A97A34D-4877-4E60-A308-F40459EA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66" y="855895"/>
            <a:ext cx="6096000" cy="21243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A1CB97A-F8F3-409B-8A60-CCF8E13E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48384"/>
            <a:ext cx="5613493" cy="242288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22D4DF6-52C0-42E6-B5F2-F4549E6D7F63}"/>
              </a:ext>
            </a:extLst>
          </p:cNvPr>
          <p:cNvSpPr txBox="1"/>
          <p:nvPr/>
        </p:nvSpPr>
        <p:spPr>
          <a:xfrm>
            <a:off x="7449532" y="6154973"/>
            <a:ext cx="3758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Fig2. Part of  the piano keyboard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6901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C5A16D-4146-420B-95E3-F9754116ED5A}"/>
              </a:ext>
            </a:extLst>
          </p:cNvPr>
          <p:cNvSpPr txBox="1"/>
          <p:nvPr/>
        </p:nvSpPr>
        <p:spPr>
          <a:xfrm>
            <a:off x="650240" y="653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 .Audio Signal Processing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8ABD1-F5BE-45EC-A887-6472D46F4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767" y="1245489"/>
            <a:ext cx="5453553" cy="43670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17560C-2F2B-4CDD-9760-E0FB186BF0C9}"/>
              </a:ext>
            </a:extLst>
          </p:cNvPr>
          <p:cNvSpPr txBox="1"/>
          <p:nvPr/>
        </p:nvSpPr>
        <p:spPr>
          <a:xfrm>
            <a:off x="7813040" y="5953760"/>
            <a:ext cx="297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Fig5. </a:t>
            </a:r>
            <a:r>
              <a:rPr lang="en-US" altLang="zh-CN" sz="1600" b="1" dirty="0" err="1"/>
              <a:t>WaveTone</a:t>
            </a:r>
            <a:r>
              <a:rPr lang="en-US" altLang="zh-CN" sz="1600" b="1" dirty="0"/>
              <a:t> Software</a:t>
            </a:r>
            <a:endParaRPr lang="zh-CN" altLang="en-US" sz="16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080585-366B-4D66-8D87-AAA5F3B8092D}"/>
              </a:ext>
            </a:extLst>
          </p:cNvPr>
          <p:cNvSpPr txBox="1"/>
          <p:nvPr/>
        </p:nvSpPr>
        <p:spPr>
          <a:xfrm>
            <a:off x="650240" y="1245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Multiple F0 analysis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03E4FE-8C9A-45F4-B72A-AC3313C1BCF5}"/>
              </a:ext>
            </a:extLst>
          </p:cNvPr>
          <p:cNvSpPr txBox="1"/>
          <p:nvPr/>
        </p:nvSpPr>
        <p:spPr>
          <a:xfrm>
            <a:off x="474785" y="2092569"/>
            <a:ext cx="5222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Method</a:t>
            </a:r>
            <a:r>
              <a:rPr lang="zh-CN" altLang="en-US" dirty="0"/>
              <a:t>：</a:t>
            </a:r>
            <a:r>
              <a:rPr lang="en-US" altLang="zh-CN" dirty="0"/>
              <a:t>we can divide music signal into time frames. And then we will transform the signal from time domain to frequency domain. </a:t>
            </a:r>
          </a:p>
          <a:p>
            <a:r>
              <a:rPr lang="en-US" altLang="zh-CN" dirty="0"/>
              <a:t>(STFT, constant-Q transform, etc.)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8B2ED0-1FE9-4282-A781-73E0D4F1E124}"/>
              </a:ext>
            </a:extLst>
          </p:cNvPr>
          <p:cNvSpPr txBox="1"/>
          <p:nvPr/>
        </p:nvSpPr>
        <p:spPr>
          <a:xfrm>
            <a:off x="504885" y="4162333"/>
            <a:ext cx="589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Difficulties</a:t>
            </a:r>
            <a:r>
              <a:rPr lang="zh-CN" altLang="en-US" dirty="0"/>
              <a:t>：</a:t>
            </a:r>
            <a:r>
              <a:rPr lang="en-US" altLang="zh-CN" dirty="0"/>
              <a:t>the harmonic frequency may disturb the recognition.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793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B4A50A8-D411-4905-BEEB-E241B5A32760}"/>
              </a:ext>
            </a:extLst>
          </p:cNvPr>
          <p:cNvSpPr txBox="1"/>
          <p:nvPr/>
        </p:nvSpPr>
        <p:spPr>
          <a:xfrm>
            <a:off x="690879" y="582414"/>
            <a:ext cx="7558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Our approach : Pure compute vision resolution  </a:t>
            </a:r>
            <a:r>
              <a:rPr lang="en-US" altLang="zh-CN" sz="1400" dirty="0"/>
              <a:t>* a replication actually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B2AB89-53E0-4115-BF11-AC2EFE4DF8F0}"/>
              </a:ext>
            </a:extLst>
          </p:cNvPr>
          <p:cNvSpPr txBox="1"/>
          <p:nvPr/>
        </p:nvSpPr>
        <p:spPr>
          <a:xfrm>
            <a:off x="690879" y="1245996"/>
            <a:ext cx="702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 principal is quite simple. It is literally all based on gray processing.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D9773F-17E0-4885-ACD0-646B2B07AE00}"/>
              </a:ext>
            </a:extLst>
          </p:cNvPr>
          <p:cNvSpPr txBox="1"/>
          <p:nvPr/>
        </p:nvSpPr>
        <p:spPr>
          <a:xfrm>
            <a:off x="1544987" y="5952420"/>
            <a:ext cx="8610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Thanks to the gray processing and its ability to enhance the light and shadow details,</a:t>
            </a:r>
          </a:p>
          <a:p>
            <a:r>
              <a:rPr lang="en-US" altLang="zh-CN" dirty="0"/>
              <a:t>it makes possible for easily distinguishing the foreground and background.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3F0AB0-ECCB-4727-B61F-42C5D64A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39" y="1736289"/>
            <a:ext cx="3912466" cy="1759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0AAFD3-B2D8-4669-B144-AEBB1AD9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289" y="1736289"/>
            <a:ext cx="3912466" cy="17591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0C949A4-5D25-4AFE-9844-B54E0B044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40" y="3757191"/>
            <a:ext cx="3912466" cy="17832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516B31-F546-4584-96D5-F6B7EC832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89" y="3735314"/>
            <a:ext cx="3912467" cy="18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93AFD28-37A2-4004-8309-D4839C7D24BB}"/>
              </a:ext>
            </a:extLst>
          </p:cNvPr>
          <p:cNvSpPr txBox="1"/>
          <p:nvPr/>
        </p:nvSpPr>
        <p:spPr>
          <a:xfrm>
            <a:off x="650575" y="717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Keyboard detection and transformation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C84869F-192E-4EC9-A224-0447441DD3F5}"/>
              </a:ext>
            </a:extLst>
          </p:cNvPr>
          <p:cNvSpPr/>
          <p:nvPr/>
        </p:nvSpPr>
        <p:spPr>
          <a:xfrm>
            <a:off x="84840" y="1489435"/>
            <a:ext cx="2630079" cy="1027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Get the maximum of the area of connected components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17E4423-D241-43C7-A5BC-8911A4D90ABA}"/>
              </a:ext>
            </a:extLst>
          </p:cNvPr>
          <p:cNvSpPr/>
          <p:nvPr/>
        </p:nvSpPr>
        <p:spPr>
          <a:xfrm>
            <a:off x="3129634" y="1480008"/>
            <a:ext cx="2630079" cy="1027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Perspective transformation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5845642-8606-4E9B-AE05-58D0FDCB4439}"/>
              </a:ext>
            </a:extLst>
          </p:cNvPr>
          <p:cNvSpPr/>
          <p:nvPr/>
        </p:nvSpPr>
        <p:spPr>
          <a:xfrm>
            <a:off x="6259271" y="1480006"/>
            <a:ext cx="2630079" cy="1027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Get the vertex of the keyboard using linear programming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4F8D061-3DD7-4CA9-AAA1-75553F615B43}"/>
              </a:ext>
            </a:extLst>
          </p:cNvPr>
          <p:cNvSpPr/>
          <p:nvPr/>
        </p:nvSpPr>
        <p:spPr>
          <a:xfrm>
            <a:off x="9346803" y="1480006"/>
            <a:ext cx="2630079" cy="1027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Perspective transformation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BBB9E4D-8FE8-45EB-A75B-84D1A631DE53}"/>
              </a:ext>
            </a:extLst>
          </p:cNvPr>
          <p:cNvSpPr/>
          <p:nvPr/>
        </p:nvSpPr>
        <p:spPr>
          <a:xfrm>
            <a:off x="2811670" y="1884881"/>
            <a:ext cx="263951" cy="236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36EADF50-30E4-4E61-8DCB-64A1C1A40A3A}"/>
              </a:ext>
            </a:extLst>
          </p:cNvPr>
          <p:cNvSpPr/>
          <p:nvPr/>
        </p:nvSpPr>
        <p:spPr>
          <a:xfrm>
            <a:off x="5910477" y="1875452"/>
            <a:ext cx="263951" cy="236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985C9F96-B900-4A43-8D96-2051984CC20B}"/>
              </a:ext>
            </a:extLst>
          </p:cNvPr>
          <p:cNvSpPr/>
          <p:nvPr/>
        </p:nvSpPr>
        <p:spPr>
          <a:xfrm>
            <a:off x="8986101" y="1886929"/>
            <a:ext cx="263951" cy="236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91F62B-3F9A-4EFD-930D-D8694C3A4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7" y="2797860"/>
            <a:ext cx="5159187" cy="30863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9D2089-4CB8-4EA3-BAC8-C6CC0193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74" y="3814352"/>
            <a:ext cx="4402151" cy="906859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B866E90-D570-4C69-95C2-27E8B6758F2F}"/>
              </a:ext>
            </a:extLst>
          </p:cNvPr>
          <p:cNvCxnSpPr/>
          <p:nvPr/>
        </p:nvCxnSpPr>
        <p:spPr>
          <a:xfrm flipH="1">
            <a:off x="5910477" y="3165183"/>
            <a:ext cx="1641132" cy="12983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141643B-AAE6-47BD-8E93-3416A66855D4}"/>
              </a:ext>
            </a:extLst>
          </p:cNvPr>
          <p:cNvCxnSpPr>
            <a:cxnSpLocks/>
          </p:cNvCxnSpPr>
          <p:nvPr/>
        </p:nvCxnSpPr>
        <p:spPr>
          <a:xfrm flipH="1" flipV="1">
            <a:off x="9832030" y="3314663"/>
            <a:ext cx="2291455" cy="100274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00F4E58-76E9-4156-A76E-EF6E1956B689}"/>
              </a:ext>
            </a:extLst>
          </p:cNvPr>
          <p:cNvCxnSpPr>
            <a:cxnSpLocks/>
          </p:cNvCxnSpPr>
          <p:nvPr/>
        </p:nvCxnSpPr>
        <p:spPr>
          <a:xfrm flipH="1" flipV="1">
            <a:off x="6040176" y="4225513"/>
            <a:ext cx="1511433" cy="11544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B71C349-F78F-4E40-A5BB-336ED2F4FC5F}"/>
              </a:ext>
            </a:extLst>
          </p:cNvPr>
          <p:cNvCxnSpPr/>
          <p:nvPr/>
        </p:nvCxnSpPr>
        <p:spPr>
          <a:xfrm flipH="1">
            <a:off x="10157191" y="4079656"/>
            <a:ext cx="1641132" cy="12983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A972196-439F-4A11-88C7-6F0F6BD302E5}"/>
              </a:ext>
            </a:extLst>
          </p:cNvPr>
          <p:cNvCxnSpPr/>
          <p:nvPr/>
        </p:nvCxnSpPr>
        <p:spPr>
          <a:xfrm flipH="1" flipV="1">
            <a:off x="6419654" y="3429000"/>
            <a:ext cx="268620" cy="38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6D4EF50-2B43-4731-BA46-A392C7600759}"/>
              </a:ext>
            </a:extLst>
          </p:cNvPr>
          <p:cNvSpPr txBox="1"/>
          <p:nvPr/>
        </p:nvSpPr>
        <p:spPr>
          <a:xfrm>
            <a:off x="5772347" y="3099521"/>
            <a:ext cx="130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Get vertex</a:t>
            </a:r>
          </a:p>
        </p:txBody>
      </p:sp>
    </p:spTree>
    <p:extLst>
      <p:ext uri="{BB962C8B-B14F-4D97-AF65-F5344CB8AC3E}">
        <p14:creationId xmlns:p14="http://schemas.microsoft.com/office/powerpoint/2010/main" val="1615886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95754C-6BB9-45D6-B327-32B3F5491649}"/>
              </a:ext>
            </a:extLst>
          </p:cNvPr>
          <p:cNvSpPr txBox="1"/>
          <p:nvPr/>
        </p:nvSpPr>
        <p:spPr>
          <a:xfrm>
            <a:off x="650575" y="7173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Get every key from the keyboard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19F66A-5DBB-4B62-8405-F0CE0C7D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2" y="4839130"/>
            <a:ext cx="11918713" cy="18365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6DF5D1-7B64-4311-AB75-1F44E2481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47" y="2018870"/>
            <a:ext cx="5540220" cy="17375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9B27BB-AC0D-4138-AB25-7BC19CA5C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413" y="2192786"/>
            <a:ext cx="5524979" cy="14936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59688A-B2BB-41DB-B7F0-9C8FA5B55B1B}"/>
              </a:ext>
            </a:extLst>
          </p:cNvPr>
          <p:cNvSpPr txBox="1"/>
          <p:nvPr/>
        </p:nvSpPr>
        <p:spPr>
          <a:xfrm>
            <a:off x="614314" y="1444087"/>
            <a:ext cx="517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Method: get gradient from the binary image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286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B7FAF3E-6A61-4317-ADE6-A1DCF6A1B2C8}"/>
              </a:ext>
            </a:extLst>
          </p:cNvPr>
          <p:cNvSpPr txBox="1"/>
          <p:nvPr/>
        </p:nvSpPr>
        <p:spPr>
          <a:xfrm>
            <a:off x="487345" y="3171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Pressed Key detection based on grayscale image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DCF7B5-E5E8-426E-86BC-F8232E62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45" y="859427"/>
            <a:ext cx="11217310" cy="20373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456388-096F-4E72-91E0-BF832A11D9EA}"/>
              </a:ext>
            </a:extLst>
          </p:cNvPr>
          <p:cNvSpPr txBox="1"/>
          <p:nvPr/>
        </p:nvSpPr>
        <p:spPr>
          <a:xfrm>
            <a:off x="5397635" y="3146903"/>
            <a:ext cx="139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DA2BCB-DC89-471F-8285-DEB63695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3" y="3766380"/>
            <a:ext cx="11217309" cy="20373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72A5D9-334D-433D-8E0A-D3B7A3CA79D5}"/>
              </a:ext>
            </a:extLst>
          </p:cNvPr>
          <p:cNvSpPr txBox="1"/>
          <p:nvPr/>
        </p:nvSpPr>
        <p:spPr>
          <a:xfrm>
            <a:off x="5397636" y="6053857"/>
            <a:ext cx="139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Foreground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835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EB338F69-D267-45E9-96B9-D59D067B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45" y="3882406"/>
            <a:ext cx="10629426" cy="15286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C33336-FFB5-49A7-816E-C74A459F01F5}"/>
              </a:ext>
            </a:extLst>
          </p:cNvPr>
          <p:cNvSpPr txBox="1"/>
          <p:nvPr/>
        </p:nvSpPr>
        <p:spPr>
          <a:xfrm>
            <a:off x="571917" y="935188"/>
            <a:ext cx="11823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By subtraction , these distinction could be basically extracted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6001C7-3D89-49F4-BB2D-5814E4FE3DFA}"/>
              </a:ext>
            </a:extLst>
          </p:cNvPr>
          <p:cNvSpPr txBox="1"/>
          <p:nvPr/>
        </p:nvSpPr>
        <p:spPr>
          <a:xfrm>
            <a:off x="487345" y="3171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Pressed Key detection based on grayscale image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648080-FCE9-4EE0-ABF9-D99BF454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8" y="1520644"/>
            <a:ext cx="10679289" cy="15286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7A4F4DC-A56B-44CD-90B1-4ED1E97DB62C}"/>
              </a:ext>
            </a:extLst>
          </p:cNvPr>
          <p:cNvSpPr txBox="1"/>
          <p:nvPr/>
        </p:nvSpPr>
        <p:spPr>
          <a:xfrm>
            <a:off x="544704" y="5509028"/>
            <a:ext cx="11647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By computing the gradient on a certain height, it shows as above </a:t>
            </a:r>
          </a:p>
          <a:p>
            <a:endParaRPr lang="en-US" altLang="zh-CN" dirty="0"/>
          </a:p>
          <a:p>
            <a:r>
              <a:rPr lang="en-US" altLang="zh-CN" dirty="0"/>
              <a:t>Two parameters are </a:t>
            </a:r>
            <a:r>
              <a:rPr lang="en-US" altLang="zh-CN" dirty="0" err="1"/>
              <a:t>DetectLineHeightW</a:t>
            </a:r>
            <a:r>
              <a:rPr lang="en-US" altLang="zh-CN" dirty="0"/>
              <a:t> (dominant) &amp; </a:t>
            </a:r>
            <a:r>
              <a:rPr lang="en-US" altLang="zh-CN" dirty="0" err="1"/>
              <a:t>DetectThresholdW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0E768B-7B04-42AF-89EE-F1FE4E34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66" y="3882406"/>
            <a:ext cx="10679288" cy="1528604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3E9F0084-5E03-4640-9F01-A8C02C3D0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386" y="3887466"/>
            <a:ext cx="220160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DetectLineHeight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560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FFB4F4F2-5851-4093-9873-0EDA7C1F4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7991" y="3882406"/>
            <a:ext cx="2143372" cy="2871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DetectThreshold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718BAD-067A-4D12-ABA9-575111EBCAA9}"/>
              </a:ext>
            </a:extLst>
          </p:cNvPr>
          <p:cNvSpPr txBox="1"/>
          <p:nvPr/>
        </p:nvSpPr>
        <p:spPr>
          <a:xfrm>
            <a:off x="4479928" y="3265372"/>
            <a:ext cx="272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Background-Foreground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65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2112</TotalTime>
  <Words>1110</Words>
  <Application>Microsoft Office PowerPoint</Application>
  <PresentationFormat>宽屏</PresentationFormat>
  <Paragraphs>124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Arial</vt:lpstr>
      <vt:lpstr>Consolas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海鸣 许</dc:creator>
  <cp:lastModifiedBy>海鸣 许</cp:lastModifiedBy>
  <cp:revision>68</cp:revision>
  <dcterms:created xsi:type="dcterms:W3CDTF">2021-06-02T02:33:05Z</dcterms:created>
  <dcterms:modified xsi:type="dcterms:W3CDTF">2021-06-06T14:34:16Z</dcterms:modified>
</cp:coreProperties>
</file>